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73" r:id="rId17"/>
    <p:sldId id="274" r:id="rId18"/>
    <p:sldId id="275" r:id="rId19"/>
    <p:sldId id="26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BA8F-54DC-4E4E-A3C0-B84662307253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EFAA4-95CF-4346-BF07-FCDF39FC115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477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BA8F-54DC-4E4E-A3C0-B84662307253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EFAA4-95CF-4346-BF07-FCDF39FC1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02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BA8F-54DC-4E4E-A3C0-B84662307253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EFAA4-95CF-4346-BF07-FCDF39FC1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49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BA8F-54DC-4E4E-A3C0-B84662307253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EFAA4-95CF-4346-BF07-FCDF39FC1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12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BA8F-54DC-4E4E-A3C0-B84662307253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EFAA4-95CF-4346-BF07-FCDF39FC115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0728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BA8F-54DC-4E4E-A3C0-B84662307253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EFAA4-95CF-4346-BF07-FCDF39FC1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149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BA8F-54DC-4E4E-A3C0-B84662307253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EFAA4-95CF-4346-BF07-FCDF39FC1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50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BA8F-54DC-4E4E-A3C0-B84662307253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EFAA4-95CF-4346-BF07-FCDF39FC1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803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BA8F-54DC-4E4E-A3C0-B84662307253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EFAA4-95CF-4346-BF07-FCDF39FC1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823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6670BA8F-54DC-4E4E-A3C0-B84662307253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EEFAA4-95CF-4346-BF07-FCDF39FC1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431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BA8F-54DC-4E4E-A3C0-B84662307253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EFAA4-95CF-4346-BF07-FCDF39FC1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05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670BA8F-54DC-4E4E-A3C0-B84662307253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6EEFAA4-95CF-4346-BF07-FCDF39FC115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332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228601"/>
            <a:ext cx="8062912" cy="1523999"/>
          </a:xfrm>
        </p:spPr>
        <p:txBody>
          <a:bodyPr>
            <a:normAutofit/>
          </a:bodyPr>
          <a:lstStyle/>
          <a:p>
            <a:pPr algn="ctr"/>
            <a:r>
              <a:rPr lang="en-US" sz="3100" b="1" dirty="0" smtClean="0"/>
              <a:t>KESADARAN DAN KEPATUHAN </a:t>
            </a:r>
            <a:br>
              <a:rPr lang="en-US" sz="3100" b="1" dirty="0" smtClean="0"/>
            </a:br>
            <a:r>
              <a:rPr lang="en-US" sz="3100" b="1" dirty="0" smtClean="0"/>
              <a:t>HUKUM</a:t>
            </a:r>
            <a:br>
              <a:rPr lang="en-US" sz="3100" b="1" dirty="0" smtClean="0"/>
            </a:b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222456" cy="5135637"/>
          </a:xfrm>
        </p:spPr>
        <p:txBody>
          <a:bodyPr>
            <a:noAutofit/>
          </a:bodyPr>
          <a:lstStyle/>
          <a:p>
            <a:pPr lvl="0"/>
            <a:r>
              <a:rPr lang="en-US" sz="1600" dirty="0" err="1" smtClean="0">
                <a:latin typeface="+mn-lt"/>
              </a:rPr>
              <a:t>Kesadaran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berasal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dari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kata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sadar</a:t>
            </a:r>
            <a:r>
              <a:rPr lang="en-US" sz="1600" dirty="0" smtClean="0">
                <a:latin typeface="+mn-lt"/>
              </a:rPr>
              <a:t> yang </a:t>
            </a:r>
            <a:r>
              <a:rPr lang="en-US" sz="1600" dirty="0" err="1" smtClean="0">
                <a:latin typeface="+mn-lt"/>
              </a:rPr>
              <a:t>berarti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insaf</a:t>
            </a:r>
            <a:r>
              <a:rPr lang="en-US" sz="1600" dirty="0" smtClean="0">
                <a:latin typeface="+mn-lt"/>
              </a:rPr>
              <a:t>, </a:t>
            </a:r>
            <a:r>
              <a:rPr lang="en-US" sz="1600" dirty="0" err="1" smtClean="0">
                <a:latin typeface="+mn-lt"/>
              </a:rPr>
              <a:t>merasa</a:t>
            </a:r>
            <a:r>
              <a:rPr lang="en-US" sz="1600" dirty="0" smtClean="0">
                <a:latin typeface="+mn-lt"/>
              </a:rPr>
              <a:t>, </a:t>
            </a:r>
            <a:r>
              <a:rPr lang="en-US" sz="1600" dirty="0" err="1" smtClean="0">
                <a:latin typeface="+mn-lt"/>
              </a:rPr>
              <a:t>tahu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dan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mengerti</a:t>
            </a:r>
            <a:r>
              <a:rPr lang="en-US" sz="1600" dirty="0" smtClean="0">
                <a:latin typeface="+mn-lt"/>
              </a:rPr>
              <a:t>. </a:t>
            </a:r>
            <a:r>
              <a:rPr lang="en-US" sz="1600" dirty="0" err="1" smtClean="0">
                <a:latin typeface="+mn-lt"/>
              </a:rPr>
              <a:t>Menyadari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berarti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mengetahui</a:t>
            </a:r>
            <a:r>
              <a:rPr lang="en-US" sz="1600" dirty="0" smtClean="0">
                <a:latin typeface="+mn-lt"/>
              </a:rPr>
              <a:t>, </a:t>
            </a:r>
            <a:r>
              <a:rPr lang="en-US" sz="1600" dirty="0" err="1" smtClean="0">
                <a:latin typeface="+mn-lt"/>
              </a:rPr>
              <a:t>menginsafi</a:t>
            </a:r>
            <a:r>
              <a:rPr lang="en-US" sz="1600" dirty="0" smtClean="0">
                <a:latin typeface="+mn-lt"/>
              </a:rPr>
              <a:t>, </a:t>
            </a:r>
            <a:r>
              <a:rPr lang="en-US" sz="1600" dirty="0" err="1" smtClean="0">
                <a:latin typeface="+mn-lt"/>
              </a:rPr>
              <a:t>merasai</a:t>
            </a:r>
            <a:r>
              <a:rPr lang="en-US" sz="1600" dirty="0" smtClean="0">
                <a:latin typeface="+mn-lt"/>
              </a:rPr>
              <a:t>. </a:t>
            </a:r>
            <a:r>
              <a:rPr lang="en-US" sz="1600" dirty="0" err="1" smtClean="0">
                <a:latin typeface="+mn-lt"/>
              </a:rPr>
              <a:t>Kesadaran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berarti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keinsafan</a:t>
            </a:r>
            <a:r>
              <a:rPr lang="en-US" sz="1600" dirty="0" smtClean="0">
                <a:latin typeface="+mn-lt"/>
              </a:rPr>
              <a:t>, </a:t>
            </a:r>
            <a:r>
              <a:rPr lang="en-US" sz="1600" dirty="0" err="1" smtClean="0">
                <a:latin typeface="+mn-lt"/>
              </a:rPr>
              <a:t>keadaan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mengerti</a:t>
            </a:r>
            <a:r>
              <a:rPr lang="en-US" sz="1600" dirty="0" smtClean="0">
                <a:latin typeface="+mn-lt"/>
              </a:rPr>
              <a:t>, </a:t>
            </a:r>
            <a:r>
              <a:rPr lang="en-US" sz="1600" dirty="0" err="1" smtClean="0">
                <a:latin typeface="+mn-lt"/>
              </a:rPr>
              <a:t>hal</a:t>
            </a:r>
            <a:r>
              <a:rPr lang="en-US" sz="1600" dirty="0" smtClean="0">
                <a:latin typeface="+mn-lt"/>
              </a:rPr>
              <a:t> yang </a:t>
            </a:r>
            <a:r>
              <a:rPr lang="en-US" sz="1600" dirty="0" err="1" smtClean="0">
                <a:latin typeface="+mn-lt"/>
              </a:rPr>
              <a:t>dirasakan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atau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dialami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oleh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seseorang</a:t>
            </a:r>
            <a:r>
              <a:rPr lang="en-US" sz="1600" dirty="0" smtClean="0">
                <a:latin typeface="+mn-lt"/>
              </a:rPr>
              <a:t>.</a:t>
            </a:r>
            <a:endParaRPr lang="en-US" sz="1600" b="1" dirty="0" smtClean="0">
              <a:latin typeface="+mn-lt"/>
            </a:endParaRPr>
          </a:p>
          <a:p>
            <a:r>
              <a:rPr lang="en-US" sz="1600" dirty="0" err="1" smtClean="0">
                <a:latin typeface="+mn-lt"/>
              </a:rPr>
              <a:t>Kesadaran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hukum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memiliki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makna</a:t>
            </a:r>
            <a:r>
              <a:rPr lang="en-US" sz="1600" dirty="0" smtClean="0">
                <a:latin typeface="+mn-lt"/>
              </a:rPr>
              <a:t> :</a:t>
            </a:r>
            <a:endParaRPr lang="en-US" sz="1600" b="1" dirty="0" smtClean="0">
              <a:latin typeface="+mn-lt"/>
            </a:endParaRPr>
          </a:p>
          <a:p>
            <a:pPr lvl="0"/>
            <a:r>
              <a:rPr lang="en-US" sz="1600" dirty="0" err="1" smtClean="0">
                <a:latin typeface="+mn-lt"/>
              </a:rPr>
              <a:t>Nilai-nilai</a:t>
            </a:r>
            <a:r>
              <a:rPr lang="en-US" sz="1600" dirty="0" smtClean="0">
                <a:latin typeface="+mn-lt"/>
              </a:rPr>
              <a:t> yang </a:t>
            </a:r>
            <a:r>
              <a:rPr lang="en-US" sz="1600" dirty="0" err="1" smtClean="0">
                <a:latin typeface="+mn-lt"/>
              </a:rPr>
              <a:t>terdapat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dalam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diri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manusia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mengenai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hukum</a:t>
            </a:r>
            <a:r>
              <a:rPr lang="en-US" sz="1600" dirty="0" smtClean="0">
                <a:latin typeface="+mn-lt"/>
              </a:rPr>
              <a:t> yang </a:t>
            </a:r>
            <a:r>
              <a:rPr lang="en-US" sz="1600" dirty="0" err="1" smtClean="0">
                <a:latin typeface="+mn-lt"/>
              </a:rPr>
              <a:t>ada</a:t>
            </a:r>
            <a:r>
              <a:rPr lang="en-US" sz="1600" dirty="0" smtClean="0">
                <a:latin typeface="+mn-lt"/>
              </a:rPr>
              <a:t>, </a:t>
            </a:r>
            <a:r>
              <a:rPr lang="en-US" sz="1600" dirty="0" err="1" smtClean="0">
                <a:latin typeface="+mn-lt"/>
              </a:rPr>
              <a:t>dan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Perilaku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tertentu</a:t>
            </a:r>
            <a:r>
              <a:rPr lang="en-US" sz="1600" dirty="0" smtClean="0">
                <a:latin typeface="+mn-lt"/>
              </a:rPr>
              <a:t> yang </a:t>
            </a:r>
            <a:r>
              <a:rPr lang="en-US" sz="1600" dirty="0" err="1" smtClean="0">
                <a:latin typeface="+mn-lt"/>
              </a:rPr>
              <a:t>diatur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oleh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hukum</a:t>
            </a:r>
            <a:endParaRPr lang="en-US" sz="1600" b="1" dirty="0" smtClean="0">
              <a:latin typeface="+mn-lt"/>
            </a:endParaRPr>
          </a:p>
          <a:p>
            <a:r>
              <a:rPr lang="en-US" sz="1600" dirty="0" err="1" smtClean="0">
                <a:latin typeface="+mn-lt"/>
              </a:rPr>
              <a:t>Kesadaran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hukum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akan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memiliki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makna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mendalam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manakala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pengetahuan</a:t>
            </a:r>
            <a:r>
              <a:rPr lang="en-US" sz="1600" dirty="0" smtClean="0">
                <a:latin typeface="+mn-lt"/>
              </a:rPr>
              <a:t>, </a:t>
            </a:r>
            <a:r>
              <a:rPr lang="en-US" sz="1600" dirty="0" err="1" smtClean="0">
                <a:latin typeface="+mn-lt"/>
              </a:rPr>
              <a:t>pemahaman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dan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sikap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hukum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bermuara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pada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perilaku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berupa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tindakan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nyata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mematuhi</a:t>
            </a:r>
            <a:r>
              <a:rPr lang="en-US" sz="1600" dirty="0" smtClean="0">
                <a:latin typeface="+mn-lt"/>
              </a:rPr>
              <a:t>/ </a:t>
            </a:r>
            <a:r>
              <a:rPr lang="en-US" sz="1600" dirty="0" err="1" smtClean="0">
                <a:latin typeface="+mn-lt"/>
              </a:rPr>
              <a:t>mentaati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hukum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atau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peraturan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seperti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membayar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pajak</a:t>
            </a:r>
            <a:r>
              <a:rPr lang="en-US" sz="1600" dirty="0" smtClean="0">
                <a:latin typeface="+mn-lt"/>
              </a:rPr>
              <a:t>, </a:t>
            </a:r>
            <a:r>
              <a:rPr lang="en-US" sz="1600" dirty="0" err="1" smtClean="0">
                <a:latin typeface="+mn-lt"/>
              </a:rPr>
              <a:t>restribusi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kebersihan</a:t>
            </a:r>
            <a:r>
              <a:rPr lang="en-US" sz="1600" dirty="0" smtClean="0">
                <a:latin typeface="+mn-lt"/>
              </a:rPr>
              <a:t>, </a:t>
            </a:r>
            <a:r>
              <a:rPr lang="en-US" sz="1600" dirty="0" err="1" smtClean="0">
                <a:latin typeface="+mn-lt"/>
              </a:rPr>
              <a:t>mematuhi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rambu-rambu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lalu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lintas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dan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marka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jalan</a:t>
            </a:r>
            <a:r>
              <a:rPr lang="en-US" sz="1600" dirty="0" smtClean="0">
                <a:latin typeface="+mn-lt"/>
              </a:rPr>
              <a:t>.</a:t>
            </a:r>
            <a:endParaRPr lang="en-US" sz="1600" b="1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 </a:t>
            </a:r>
            <a:r>
              <a:rPr lang="en-US" sz="1600" dirty="0" err="1" smtClean="0">
                <a:latin typeface="+mn-lt"/>
              </a:rPr>
              <a:t>Dengan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demikian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kesadaran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hukum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akan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terwujud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dengan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ditopang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unsur-unsurnya</a:t>
            </a:r>
            <a:r>
              <a:rPr lang="en-US" sz="1600" dirty="0" smtClean="0">
                <a:latin typeface="+mn-lt"/>
              </a:rPr>
              <a:t>.</a:t>
            </a:r>
            <a:endParaRPr lang="en-US" sz="1600" b="1" dirty="0" smtClean="0">
              <a:latin typeface="+mn-lt"/>
            </a:endParaRPr>
          </a:p>
          <a:p>
            <a:pPr algn="l"/>
            <a:endParaRPr lang="en-US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PENGERTIAN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447800"/>
            <a:ext cx="8153400" cy="4648200"/>
          </a:xfrm>
        </p:spPr>
        <p:txBody>
          <a:bodyPr>
            <a:normAutofit/>
          </a:bodyPr>
          <a:lstStyle/>
          <a:p>
            <a:pPr lvl="0"/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pembentuk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endParaRPr lang="en-US" b="1" dirty="0" smtClean="0"/>
          </a:p>
          <a:p>
            <a:pPr lvl="0"/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bersumber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endParaRPr lang="en-US" b="1" dirty="0" smtClean="0"/>
          </a:p>
          <a:p>
            <a:pPr lvl="0"/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bahan-bahannya</a:t>
            </a:r>
            <a:r>
              <a:rPr lang="en-US" dirty="0" smtClean="0"/>
              <a:t> </a:t>
            </a:r>
            <a:r>
              <a:rPr lang="en-US" dirty="0" err="1" smtClean="0"/>
              <a:t>primair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endParaRPr lang="en-US" b="1" dirty="0" smtClean="0"/>
          </a:p>
          <a:p>
            <a:pPr lvl="0"/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politis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perlawanan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Kolonial</a:t>
            </a:r>
            <a:r>
              <a:rPr lang="en-US" dirty="0" smtClean="0"/>
              <a:t>.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228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PEMBANGUNAN HUKUM NASIONAL MENGANDUNG 3 DIMENSI YAITU :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Pemeliharaan</a:t>
            </a:r>
            <a:r>
              <a:rPr lang="en-US" dirty="0" smtClean="0"/>
              <a:t>;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Pembaharuan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Penciptaan</a:t>
            </a:r>
            <a:r>
              <a:rPr lang="en-US" dirty="0" smtClean="0"/>
              <a:t>.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en-US" sz="2700" b="1" dirty="0" smtClean="0"/>
              <a:t>HUKUM SEBAGAI SARANA TRANSFORMASI DAN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b="1" dirty="0" smtClean="0"/>
              <a:t>KULTUR MASYARAKAT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Transformasi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kultur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ditempuh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tindakan,yaitu</a:t>
            </a:r>
            <a:r>
              <a:rPr lang="en-US" dirty="0" smtClean="0"/>
              <a:t>:</a:t>
            </a:r>
          </a:p>
          <a:p>
            <a:pPr lvl="0"/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dibiarkan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alami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campur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manapun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mendadak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(</a:t>
            </a:r>
            <a:r>
              <a:rPr lang="en-US" dirty="0" err="1" smtClean="0"/>
              <a:t>revolusioner</a:t>
            </a:r>
            <a:r>
              <a:rPr lang="en-US" dirty="0" smtClean="0"/>
              <a:t>).</a:t>
            </a:r>
          </a:p>
          <a:p>
            <a:pPr lvl="0"/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direncanakan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diarahkan</a:t>
            </a:r>
            <a:r>
              <a:rPr lang="en-US" dirty="0" smtClean="0"/>
              <a:t> </a:t>
            </a:r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bertahap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wajar</a:t>
            </a:r>
            <a:r>
              <a:rPr lang="en-US" dirty="0" smtClean="0"/>
              <a:t> (</a:t>
            </a:r>
            <a:r>
              <a:rPr lang="en-US" dirty="0" err="1" smtClean="0"/>
              <a:t>evolusioner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52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915400" cy="6172200"/>
          </a:xfrm>
        </p:spPr>
        <p:txBody>
          <a:bodyPr>
            <a:normAutofit fontScale="70000" lnSpcReduction="20000"/>
          </a:bodyPr>
          <a:lstStyle/>
          <a:p>
            <a:r>
              <a:rPr lang="en-US" sz="3200" dirty="0" err="1" smtClean="0"/>
              <a:t>Faktor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mendesak</a:t>
            </a:r>
            <a:r>
              <a:rPr lang="en-US" sz="3200" dirty="0" smtClean="0"/>
              <a:t> </a:t>
            </a:r>
            <a:r>
              <a:rPr lang="en-US" sz="3200" dirty="0" err="1" smtClean="0"/>
              <a:t>diambil</a:t>
            </a:r>
            <a:r>
              <a:rPr lang="en-US" sz="3200" dirty="0" smtClean="0"/>
              <a:t> </a:t>
            </a:r>
            <a:r>
              <a:rPr lang="en-US" sz="3200" dirty="0" err="1" smtClean="0"/>
              <a:t>sikap</a:t>
            </a:r>
            <a:r>
              <a:rPr lang="en-US" sz="3200" dirty="0" smtClean="0"/>
              <a:t> yang </a:t>
            </a:r>
            <a:r>
              <a:rPr lang="en-US" sz="3200" dirty="0" err="1" smtClean="0"/>
              <a:t>progresif</a:t>
            </a:r>
            <a:r>
              <a:rPr lang="en-US" sz="3200" dirty="0" smtClean="0"/>
              <a:t> </a:t>
            </a:r>
            <a:r>
              <a:rPr lang="en-US" sz="3200" dirty="0" err="1" smtClean="0"/>
              <a:t>tentang</a:t>
            </a:r>
            <a:r>
              <a:rPr lang="en-US" sz="3200" dirty="0" smtClean="0"/>
              <a:t> </a:t>
            </a:r>
            <a:r>
              <a:rPr lang="en-US" sz="3200" dirty="0" err="1" smtClean="0"/>
              <a:t>hukum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peranannya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masyarakat</a:t>
            </a:r>
            <a:r>
              <a:rPr lang="en-US" sz="3200" dirty="0" smtClean="0"/>
              <a:t>, </a:t>
            </a:r>
            <a:r>
              <a:rPr lang="en-US" sz="3200" dirty="0" err="1" smtClean="0"/>
              <a:t>yaitu</a:t>
            </a:r>
            <a:r>
              <a:rPr lang="en-US" sz="3200" dirty="0" smtClean="0"/>
              <a:t> :</a:t>
            </a:r>
          </a:p>
          <a:p>
            <a:pPr lvl="0"/>
            <a:r>
              <a:rPr lang="en-US" sz="3200" dirty="0" err="1" smtClean="0"/>
              <a:t>Keinginan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secepatnya</a:t>
            </a:r>
            <a:r>
              <a:rPr lang="en-US" sz="3200" dirty="0" smtClean="0"/>
              <a:t> </a:t>
            </a:r>
            <a:r>
              <a:rPr lang="en-US" sz="3200" dirty="0" err="1" smtClean="0"/>
              <a:t>menghapuskan</a:t>
            </a:r>
            <a:r>
              <a:rPr lang="en-US" sz="3200" dirty="0" smtClean="0"/>
              <a:t> </a:t>
            </a:r>
            <a:r>
              <a:rPr lang="en-US" sz="3200" dirty="0" err="1" smtClean="0"/>
              <a:t>peninggalan</a:t>
            </a:r>
            <a:r>
              <a:rPr lang="en-US" sz="3200" dirty="0" smtClean="0"/>
              <a:t> </a:t>
            </a:r>
            <a:r>
              <a:rPr lang="en-US" sz="3200" dirty="0" err="1" smtClean="0"/>
              <a:t>kolonial</a:t>
            </a:r>
            <a:r>
              <a:rPr lang="en-US" sz="3200" dirty="0" smtClean="0"/>
              <a:t>.</a:t>
            </a:r>
          </a:p>
          <a:p>
            <a:pPr lvl="0"/>
            <a:r>
              <a:rPr lang="en-US" sz="3200" dirty="0" err="1" smtClean="0"/>
              <a:t>Harapan-harapan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ditimbulkan</a:t>
            </a:r>
            <a:r>
              <a:rPr lang="en-US" sz="3200" dirty="0" smtClean="0"/>
              <a:t> </a:t>
            </a:r>
            <a:r>
              <a:rPr lang="en-US" sz="3200" dirty="0" err="1" smtClean="0"/>
              <a:t>masyarakat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tercapainya</a:t>
            </a:r>
            <a:r>
              <a:rPr lang="en-US" sz="3200" dirty="0" smtClean="0"/>
              <a:t> </a:t>
            </a:r>
            <a:r>
              <a:rPr lang="en-US" sz="3200" dirty="0" err="1" smtClean="0"/>
              <a:t>kemerdekaan</a:t>
            </a:r>
            <a:r>
              <a:rPr lang="en-US" sz="3200" dirty="0" smtClean="0"/>
              <a:t>.</a:t>
            </a:r>
          </a:p>
          <a:p>
            <a:pPr lvl="0"/>
            <a:r>
              <a:rPr lang="en-US" sz="3200" dirty="0" err="1" smtClean="0"/>
              <a:t>Tuntutan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survive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anggota</a:t>
            </a:r>
            <a:r>
              <a:rPr lang="en-US" sz="3200" dirty="0" smtClean="0"/>
              <a:t> </a:t>
            </a:r>
            <a:r>
              <a:rPr lang="en-US" sz="3200" dirty="0" err="1" smtClean="0"/>
              <a:t>masyarakat</a:t>
            </a:r>
            <a:r>
              <a:rPr lang="en-US" sz="3200" dirty="0" smtClean="0"/>
              <a:t> </a:t>
            </a:r>
            <a:r>
              <a:rPr lang="en-US" sz="3200" dirty="0" err="1" smtClean="0"/>
              <a:t>dunia</a:t>
            </a:r>
            <a:r>
              <a:rPr lang="en-US" sz="3200" dirty="0" smtClean="0"/>
              <a:t>, </a:t>
            </a:r>
            <a:r>
              <a:rPr lang="en-US" sz="3200" dirty="0" err="1" smtClean="0"/>
              <a:t>terutama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suasana</a:t>
            </a:r>
            <a:r>
              <a:rPr lang="en-US" sz="3200" dirty="0" smtClean="0"/>
              <a:t> </a:t>
            </a:r>
            <a:r>
              <a:rPr lang="en-US" sz="3200" dirty="0" err="1" smtClean="0"/>
              <a:t>globalisasi</a:t>
            </a:r>
            <a:r>
              <a:rPr lang="en-US" sz="3200" dirty="0" smtClean="0"/>
              <a:t> </a:t>
            </a:r>
            <a:r>
              <a:rPr lang="en-US" sz="3200" dirty="0" err="1" smtClean="0"/>
              <a:t>ekonomi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globalisasi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melanda</a:t>
            </a:r>
            <a:r>
              <a:rPr lang="en-US" sz="3200" dirty="0" smtClean="0"/>
              <a:t> </a:t>
            </a:r>
            <a:r>
              <a:rPr lang="en-US" sz="3200" dirty="0" err="1" smtClean="0"/>
              <a:t>dunia</a:t>
            </a:r>
            <a:r>
              <a:rPr lang="en-US" sz="3200" dirty="0" smtClean="0"/>
              <a:t> </a:t>
            </a:r>
            <a:r>
              <a:rPr lang="en-US" sz="3200" dirty="0" err="1" smtClean="0"/>
              <a:t>abad</a:t>
            </a:r>
            <a:r>
              <a:rPr lang="en-US" sz="3200" dirty="0" smtClean="0"/>
              <a:t> ke-20 </a:t>
            </a:r>
            <a:r>
              <a:rPr lang="en-US" sz="3200" dirty="0" err="1" smtClean="0"/>
              <a:t>ini</a:t>
            </a:r>
            <a:r>
              <a:rPr lang="en-US" sz="3200" dirty="0" smtClean="0"/>
              <a:t>.</a:t>
            </a:r>
          </a:p>
          <a:p>
            <a:r>
              <a:rPr lang="en-US" sz="3200" dirty="0" err="1" smtClean="0"/>
              <a:t>Berdasarkan</a:t>
            </a:r>
            <a:r>
              <a:rPr lang="en-US" sz="3200" dirty="0" smtClean="0"/>
              <a:t> </a:t>
            </a:r>
            <a:r>
              <a:rPr lang="en-US" sz="3200" dirty="0" err="1" smtClean="0"/>
              <a:t>kenyataan-kenyataan</a:t>
            </a:r>
            <a:r>
              <a:rPr lang="en-US" sz="3200" dirty="0" smtClean="0"/>
              <a:t> </a:t>
            </a:r>
            <a:r>
              <a:rPr lang="en-US" sz="3200" dirty="0" err="1" smtClean="0"/>
              <a:t>tersebut</a:t>
            </a:r>
            <a:r>
              <a:rPr lang="en-US" sz="3200" dirty="0" smtClean="0"/>
              <a:t>, </a:t>
            </a:r>
            <a:r>
              <a:rPr lang="en-US" sz="3200" dirty="0" err="1" smtClean="0"/>
              <a:t>wajar</a:t>
            </a:r>
            <a:r>
              <a:rPr lang="en-US" sz="3200" dirty="0" smtClean="0"/>
              <a:t> </a:t>
            </a:r>
            <a:r>
              <a:rPr lang="en-US" sz="3200" dirty="0" err="1" smtClean="0"/>
              <a:t>kita</a:t>
            </a:r>
            <a:r>
              <a:rPr lang="en-US" sz="3200" dirty="0" smtClean="0"/>
              <a:t> </a:t>
            </a:r>
            <a:r>
              <a:rPr lang="en-US" sz="3200" dirty="0" err="1" smtClean="0"/>
              <a:t>menggantikan</a:t>
            </a:r>
            <a:r>
              <a:rPr lang="en-US" sz="3200" dirty="0" smtClean="0"/>
              <a:t> </a:t>
            </a:r>
            <a:r>
              <a:rPr lang="en-US" sz="3200" dirty="0" err="1" smtClean="0"/>
              <a:t>pemikiran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konservatif</a:t>
            </a:r>
            <a:r>
              <a:rPr lang="en-US" sz="3200" dirty="0" smtClean="0"/>
              <a:t> </a:t>
            </a:r>
            <a:r>
              <a:rPr lang="en-US" sz="3200" dirty="0" err="1" smtClean="0"/>
              <a:t>tentang</a:t>
            </a:r>
            <a:r>
              <a:rPr lang="en-US" sz="3200" dirty="0" smtClean="0"/>
              <a:t> </a:t>
            </a:r>
            <a:r>
              <a:rPr lang="en-US" sz="3200" dirty="0" err="1" smtClean="0"/>
              <a:t>hukum</a:t>
            </a:r>
            <a:r>
              <a:rPr lang="en-US" sz="3200" dirty="0" smtClean="0"/>
              <a:t> </a:t>
            </a:r>
            <a:r>
              <a:rPr lang="en-US" sz="3200" dirty="0" err="1" smtClean="0"/>
              <a:t>warisan</a:t>
            </a:r>
            <a:r>
              <a:rPr lang="en-US" sz="3200" dirty="0" smtClean="0"/>
              <a:t> </a:t>
            </a:r>
            <a:r>
              <a:rPr lang="en-US" sz="3200" dirty="0" err="1" smtClean="0"/>
              <a:t>pemerintah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pendidikan</a:t>
            </a:r>
            <a:r>
              <a:rPr lang="en-US" sz="3200" dirty="0" smtClean="0"/>
              <a:t> </a:t>
            </a:r>
            <a:r>
              <a:rPr lang="en-US" sz="3200" dirty="0" err="1" smtClean="0"/>
              <a:t>kolonial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pemikiran</a:t>
            </a:r>
            <a:r>
              <a:rPr lang="en-US" sz="3200" dirty="0" smtClean="0"/>
              <a:t> </a:t>
            </a:r>
            <a:r>
              <a:rPr lang="en-US" sz="3200" dirty="0" err="1" smtClean="0"/>
              <a:t>hukum</a:t>
            </a:r>
            <a:r>
              <a:rPr lang="en-US" sz="3200" dirty="0" smtClean="0"/>
              <a:t> yang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memperhatikan</a:t>
            </a:r>
            <a:r>
              <a:rPr lang="en-US" sz="3200" dirty="0" smtClean="0"/>
              <a:t> </a:t>
            </a:r>
            <a:r>
              <a:rPr lang="en-US" sz="3200" dirty="0" err="1" smtClean="0"/>
              <a:t>kebutuhan</a:t>
            </a:r>
            <a:r>
              <a:rPr lang="en-US" sz="3200" dirty="0" smtClean="0"/>
              <a:t> </a:t>
            </a:r>
            <a:r>
              <a:rPr lang="en-US" sz="3200" dirty="0" err="1" smtClean="0"/>
              <a:t>masyarakat</a:t>
            </a:r>
            <a:r>
              <a:rPr lang="en-US" sz="3200" dirty="0" smtClean="0"/>
              <a:t> yang </a:t>
            </a:r>
            <a:r>
              <a:rPr lang="en-US" sz="3200" dirty="0" err="1" smtClean="0"/>
              <a:t>sedang</a:t>
            </a:r>
            <a:r>
              <a:rPr lang="en-US" sz="3200" dirty="0" smtClean="0"/>
              <a:t> </a:t>
            </a:r>
            <a:r>
              <a:rPr lang="en-US" sz="3200" dirty="0" err="1" smtClean="0"/>
              <a:t>membangun</a:t>
            </a:r>
            <a:r>
              <a:rPr lang="en-US" sz="3200" dirty="0" smtClean="0"/>
              <a:t>.</a:t>
            </a:r>
          </a:p>
          <a:p>
            <a:pPr lvl="0"/>
            <a:r>
              <a:rPr lang="en-US" sz="3200" dirty="0" err="1" smtClean="0"/>
              <a:t>Dianutnya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falsafah</a:t>
            </a:r>
            <a:r>
              <a:rPr lang="en-US" sz="3200" dirty="0" smtClean="0"/>
              <a:t> </a:t>
            </a:r>
            <a:r>
              <a:rPr lang="en-US" sz="3200" dirty="0" err="1" smtClean="0"/>
              <a:t>hidup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filsafat</a:t>
            </a:r>
            <a:r>
              <a:rPr lang="en-US" sz="3200" dirty="0" smtClean="0"/>
              <a:t> </a:t>
            </a:r>
            <a:r>
              <a:rPr lang="en-US" sz="3200" dirty="0" err="1" smtClean="0"/>
              <a:t>kenegaraan</a:t>
            </a:r>
            <a:r>
              <a:rPr lang="en-US" sz="3200" dirty="0" smtClean="0"/>
              <a:t> </a:t>
            </a:r>
            <a:r>
              <a:rPr lang="en-US" sz="3200" dirty="0" err="1" smtClean="0"/>
              <a:t>yaitu</a:t>
            </a:r>
            <a:r>
              <a:rPr lang="en-US" sz="3200" dirty="0" smtClean="0"/>
              <a:t> </a:t>
            </a:r>
            <a:r>
              <a:rPr lang="en-US" sz="3200" dirty="0" err="1" smtClean="0"/>
              <a:t>filsafat</a:t>
            </a:r>
            <a:r>
              <a:rPr lang="en-US" sz="3200" dirty="0" smtClean="0"/>
              <a:t> </a:t>
            </a:r>
            <a:r>
              <a:rPr lang="en-US" sz="3200" dirty="0" err="1" smtClean="0"/>
              <a:t>Pancasila</a:t>
            </a:r>
            <a:r>
              <a:rPr lang="en-US" sz="3200" dirty="0" smtClean="0"/>
              <a:t> </a:t>
            </a:r>
            <a:r>
              <a:rPr lang="en-US" sz="3200" dirty="0" err="1" smtClean="0"/>
              <a:t>bagi</a:t>
            </a:r>
            <a:r>
              <a:rPr lang="en-US" sz="3200" dirty="0" smtClean="0"/>
              <a:t> </a:t>
            </a:r>
            <a:r>
              <a:rPr lang="en-US" sz="3200" dirty="0" err="1" smtClean="0"/>
              <a:t>bangsa</a:t>
            </a:r>
            <a:r>
              <a:rPr lang="en-US" sz="3200" dirty="0" smtClean="0"/>
              <a:t> </a:t>
            </a:r>
            <a:r>
              <a:rPr lang="en-US" sz="3200" dirty="0" err="1" smtClean="0"/>
              <a:t>tersebut</a:t>
            </a:r>
            <a:r>
              <a:rPr lang="en-US" sz="3200" dirty="0" smtClean="0"/>
              <a:t>, yang </a:t>
            </a:r>
            <a:r>
              <a:rPr lang="en-US" sz="3200" dirty="0" err="1" smtClean="0"/>
              <a:t>menamakan</a:t>
            </a:r>
            <a:r>
              <a:rPr lang="en-US" sz="3200" dirty="0" smtClean="0"/>
              <a:t> </a:t>
            </a:r>
            <a:r>
              <a:rPr lang="en-US" sz="3200" dirty="0" err="1" smtClean="0"/>
              <a:t>dirinya</a:t>
            </a:r>
            <a:r>
              <a:rPr lang="en-US" sz="3200" dirty="0" smtClean="0"/>
              <a:t> “</a:t>
            </a:r>
            <a:r>
              <a:rPr lang="en-US" sz="3200" dirty="0" err="1" smtClean="0"/>
              <a:t>Bangsa</a:t>
            </a:r>
            <a:r>
              <a:rPr lang="en-US" sz="3200" dirty="0" smtClean="0"/>
              <a:t> Indonesia”.</a:t>
            </a:r>
          </a:p>
          <a:p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demikian</a:t>
            </a:r>
            <a:r>
              <a:rPr lang="en-US" sz="3200" dirty="0" smtClean="0"/>
              <a:t>, </a:t>
            </a:r>
            <a:r>
              <a:rPr lang="en-US" sz="3200" dirty="0" err="1" smtClean="0"/>
              <a:t>perlu</a:t>
            </a:r>
            <a:r>
              <a:rPr lang="en-US" sz="3200" dirty="0" smtClean="0"/>
              <a:t> </a:t>
            </a:r>
            <a:r>
              <a:rPr lang="en-US" sz="3200" dirty="0" err="1" smtClean="0"/>
              <a:t>dijaga</a:t>
            </a:r>
            <a:r>
              <a:rPr lang="en-US" sz="3200" dirty="0" smtClean="0"/>
              <a:t> agar </a:t>
            </a:r>
            <a:r>
              <a:rPr lang="en-US" sz="3200" dirty="0" err="1" smtClean="0"/>
              <a:t>nilai-nilai</a:t>
            </a:r>
            <a:r>
              <a:rPr lang="en-US" sz="3200" dirty="0" smtClean="0"/>
              <a:t> yang </a:t>
            </a:r>
            <a:r>
              <a:rPr lang="en-US" sz="3200" dirty="0" err="1" smtClean="0"/>
              <a:t>terdapat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filsafat</a:t>
            </a:r>
            <a:r>
              <a:rPr lang="en-US" sz="3200" dirty="0" smtClean="0"/>
              <a:t> </a:t>
            </a:r>
            <a:r>
              <a:rPr lang="en-US" sz="3200" dirty="0" err="1" smtClean="0"/>
              <a:t>Pancasila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UUD 1945 </a:t>
            </a:r>
            <a:r>
              <a:rPr lang="en-US" sz="3200" dirty="0" err="1" smtClean="0"/>
              <a:t>tetap</a:t>
            </a:r>
            <a:r>
              <a:rPr lang="en-US" sz="3200" dirty="0" smtClean="0"/>
              <a:t> </a:t>
            </a:r>
            <a:r>
              <a:rPr lang="en-US" sz="3200" dirty="0" err="1" smtClean="0"/>
              <a:t>dipegang</a:t>
            </a:r>
            <a:r>
              <a:rPr lang="en-US" sz="3200" dirty="0" smtClean="0"/>
              <a:t> </a:t>
            </a:r>
            <a:r>
              <a:rPr lang="en-US" sz="3200" dirty="0" err="1" smtClean="0"/>
              <a:t>teguh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menjiwai</a:t>
            </a:r>
            <a:r>
              <a:rPr lang="en-US" sz="3200" dirty="0" smtClean="0"/>
              <a:t> </a:t>
            </a:r>
            <a:r>
              <a:rPr lang="en-US" sz="3200" dirty="0" err="1" smtClean="0"/>
              <a:t>masyarakat</a:t>
            </a:r>
            <a:r>
              <a:rPr lang="en-US" sz="3200" dirty="0" smtClean="0"/>
              <a:t> Indonesia, </a:t>
            </a:r>
            <a:r>
              <a:rPr lang="en-US" sz="3200" dirty="0" err="1" smtClean="0"/>
              <a:t>betapapun</a:t>
            </a:r>
            <a:r>
              <a:rPr lang="en-US" sz="3200" dirty="0" smtClean="0"/>
              <a:t> </a:t>
            </a:r>
            <a:r>
              <a:rPr lang="en-US" sz="3200" dirty="0" err="1" smtClean="0"/>
              <a:t>sudah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berubah</a:t>
            </a:r>
            <a:r>
              <a:rPr lang="en-US" sz="3200" dirty="0" smtClean="0"/>
              <a:t> </a:t>
            </a:r>
            <a:r>
              <a:rPr lang="en-US" sz="3200" dirty="0" err="1" smtClean="0"/>
              <a:t>struktur</a:t>
            </a:r>
            <a:r>
              <a:rPr lang="en-US" sz="3200" dirty="0" smtClean="0"/>
              <a:t> </a:t>
            </a:r>
            <a:r>
              <a:rPr lang="en-US" sz="3200" dirty="0" err="1" smtClean="0"/>
              <a:t>masyarakat</a:t>
            </a:r>
            <a:r>
              <a:rPr lang="en-US" sz="3200" dirty="0" smtClean="0"/>
              <a:t> Indonesia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abad</a:t>
            </a:r>
            <a:r>
              <a:rPr lang="en-US" sz="3200" dirty="0" smtClean="0"/>
              <a:t> ke-21.</a:t>
            </a:r>
          </a:p>
          <a:p>
            <a:pPr>
              <a:buNone/>
            </a:pPr>
            <a:r>
              <a:rPr lang="en-US" sz="3200" b="1" dirty="0" smtClean="0"/>
              <a:t> </a:t>
            </a:r>
            <a:endParaRPr lang="en-US" sz="32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ASPEK HUKUM YANG BERKAITAN DENGAN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1" dirty="0" smtClean="0"/>
              <a:t>PEREMAJAAN PEMUKIMAN KUMUH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1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537448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Di </a:t>
            </a:r>
            <a:r>
              <a:rPr lang="en-US" dirty="0" err="1" smtClean="0"/>
              <a:t>kota</a:t>
            </a:r>
            <a:r>
              <a:rPr lang="en-US" dirty="0" smtClean="0"/>
              <a:t> metropolitan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perkampungan</a:t>
            </a:r>
            <a:r>
              <a:rPr lang="en-US" dirty="0" smtClean="0"/>
              <a:t> </a:t>
            </a:r>
            <a:r>
              <a:rPr lang="en-US" dirty="0" err="1" smtClean="0"/>
              <a:t>pemukiman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terbangun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kemerdekaan</a:t>
            </a:r>
            <a:r>
              <a:rPr lang="en-US" dirty="0" smtClean="0"/>
              <a:t>. </a:t>
            </a:r>
            <a:r>
              <a:rPr lang="en-US" dirty="0" err="1" smtClean="0"/>
              <a:t>Rumah-rumah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penghuninya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asli</a:t>
            </a:r>
            <a:r>
              <a:rPr lang="en-US" dirty="0" smtClean="0"/>
              <a:t> yang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berpenghasilan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. </a:t>
            </a:r>
            <a:r>
              <a:rPr lang="en-US" dirty="0" err="1" smtClean="0"/>
              <a:t>Seringkali</a:t>
            </a:r>
            <a:r>
              <a:rPr lang="en-US" dirty="0" smtClean="0"/>
              <a:t> pula </a:t>
            </a:r>
            <a:r>
              <a:rPr lang="en-US" dirty="0" err="1" smtClean="0"/>
              <a:t>rumah-rumah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izin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izin</a:t>
            </a:r>
            <a:r>
              <a:rPr lang="en-US" dirty="0" smtClean="0"/>
              <a:t> </a:t>
            </a:r>
            <a:r>
              <a:rPr lang="en-US" dirty="0" err="1" smtClean="0"/>
              <a:t>mendirikan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(IMB).</a:t>
            </a:r>
          </a:p>
          <a:p>
            <a:endParaRPr lang="en-US" dirty="0" smtClean="0"/>
          </a:p>
          <a:p>
            <a:r>
              <a:rPr lang="en-US" dirty="0" smtClean="0"/>
              <a:t>Daerah </a:t>
            </a:r>
            <a:r>
              <a:rPr lang="en-US" dirty="0" err="1" smtClean="0"/>
              <a:t>pemukiman</a:t>
            </a:r>
            <a:r>
              <a:rPr lang="en-US" dirty="0" smtClean="0"/>
              <a:t> yang </a:t>
            </a:r>
            <a:r>
              <a:rPr lang="en-US" dirty="0" err="1" smtClean="0"/>
              <a:t>teralu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kumuh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ekonomis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 yang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moral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merosot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manusiawi</a:t>
            </a:r>
            <a:r>
              <a:rPr lang="en-US" dirty="0" smtClean="0"/>
              <a:t>.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pun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terjamin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tumbuh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 yang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rohani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jasmaninya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terpengaruh</a:t>
            </a:r>
            <a:r>
              <a:rPr lang="en-US" dirty="0" smtClean="0"/>
              <a:t> </a:t>
            </a:r>
            <a:r>
              <a:rPr lang="en-US" dirty="0" err="1" smtClean="0"/>
              <a:t>olehnya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PEREMAJAAN TANAH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Status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rumah-rumah</a:t>
            </a:r>
            <a:r>
              <a:rPr lang="en-US" dirty="0" smtClean="0"/>
              <a:t> </a:t>
            </a:r>
            <a:r>
              <a:rPr lang="en-US" dirty="0" err="1" smtClean="0"/>
              <a:t>kumuh</a:t>
            </a:r>
            <a:endParaRPr lang="en-US" dirty="0" smtClean="0"/>
          </a:p>
          <a:p>
            <a:pPr lvl="0"/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pemukiman</a:t>
            </a:r>
            <a:r>
              <a:rPr lang="en-US" dirty="0" smtClean="0"/>
              <a:t> yang </a:t>
            </a:r>
            <a:r>
              <a:rPr lang="en-US" dirty="0" err="1" smtClean="0"/>
              <a:t>berangkutan</a:t>
            </a:r>
            <a:endParaRPr lang="en-US" dirty="0" smtClean="0"/>
          </a:p>
          <a:p>
            <a:pPr lvl="0"/>
            <a:r>
              <a:rPr lang="en-US" dirty="0" err="1" smtClean="0"/>
              <a:t>Tujuan</a:t>
            </a:r>
            <a:r>
              <a:rPr lang="en-US" dirty="0" smtClean="0"/>
              <a:t> / </a:t>
            </a:r>
            <a:r>
              <a:rPr lang="en-US" dirty="0" err="1" smtClean="0"/>
              <a:t>peruntukan</a:t>
            </a:r>
            <a:r>
              <a:rPr lang="en-US" dirty="0" smtClean="0"/>
              <a:t> </a:t>
            </a:r>
            <a:r>
              <a:rPr lang="en-US" dirty="0" err="1" smtClean="0"/>
              <a:t>peremajaan</a:t>
            </a:r>
            <a:r>
              <a:rPr lang="en-US" dirty="0" smtClean="0"/>
              <a:t> </a:t>
            </a:r>
            <a:r>
              <a:rPr lang="en-US" dirty="0" err="1" smtClean="0"/>
              <a:t>pemukiman</a:t>
            </a:r>
            <a:endParaRPr lang="en-US" dirty="0" smtClean="0"/>
          </a:p>
          <a:p>
            <a:pPr lvl="0"/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rugi</a:t>
            </a:r>
            <a:r>
              <a:rPr lang="en-US" dirty="0" smtClean="0"/>
              <a:t> yang </a:t>
            </a:r>
            <a:r>
              <a:rPr lang="en-US" dirty="0" err="1" smtClean="0"/>
              <a:t>pantas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adil</a:t>
            </a:r>
            <a:r>
              <a:rPr lang="en-US" dirty="0" smtClean="0"/>
              <a:t>  </a:t>
            </a:r>
          </a:p>
          <a:p>
            <a:endParaRPr lang="en-US" dirty="0" smtClean="0"/>
          </a:p>
          <a:p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diadakannya</a:t>
            </a:r>
            <a:r>
              <a:rPr lang="en-US" dirty="0" smtClean="0"/>
              <a:t> </a:t>
            </a:r>
            <a:r>
              <a:rPr lang="en-US" dirty="0" err="1" smtClean="0"/>
              <a:t>peremajaan</a:t>
            </a:r>
            <a:r>
              <a:rPr lang="en-US" dirty="0" smtClean="0"/>
              <a:t> </a:t>
            </a:r>
            <a:r>
              <a:rPr lang="en-US" dirty="0" err="1" smtClean="0"/>
              <a:t>pemukiman</a:t>
            </a:r>
            <a:r>
              <a:rPr lang="en-US" dirty="0" smtClean="0"/>
              <a:t> </a:t>
            </a:r>
            <a:r>
              <a:rPr lang="en-US" dirty="0" err="1" smtClean="0"/>
              <a:t>kumuh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yang </a:t>
            </a:r>
            <a:r>
              <a:rPr lang="en-US" dirty="0" err="1" smtClean="0"/>
              <a:t>resmi</a:t>
            </a:r>
            <a:r>
              <a:rPr lang="en-US" dirty="0" smtClean="0"/>
              <a:t>, yang 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disebarluaskan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mass media agar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en-US" sz="2700" b="1" dirty="0" smtClean="0"/>
              <a:t>PEMBINAAN KESADARAN HUKUM MASYARAKAT MENUJU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b="1" dirty="0" smtClean="0"/>
              <a:t>PENINGKATAN PERLINDUNGAN HUKUM BAGI WANITA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537448" cy="44958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Perlindungan</a:t>
            </a:r>
            <a:r>
              <a:rPr lang="en-US" b="1" dirty="0" smtClean="0"/>
              <a:t> </a:t>
            </a:r>
            <a:r>
              <a:rPr lang="en-US" b="1" dirty="0" err="1" smtClean="0"/>
              <a:t>Hukum</a:t>
            </a:r>
            <a:r>
              <a:rPr lang="en-US" b="1" dirty="0" smtClean="0"/>
              <a:t> </a:t>
            </a:r>
            <a:r>
              <a:rPr lang="en-US" b="1" dirty="0" err="1" smtClean="0"/>
              <a:t>Bagi</a:t>
            </a:r>
            <a:r>
              <a:rPr lang="en-US" b="1" dirty="0" smtClean="0"/>
              <a:t> </a:t>
            </a:r>
            <a:r>
              <a:rPr lang="en-US" b="1" dirty="0" err="1" smtClean="0"/>
              <a:t>Wanita</a:t>
            </a:r>
            <a:endParaRPr lang="en-US" dirty="0" smtClean="0"/>
          </a:p>
          <a:p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memuaskan</a:t>
            </a:r>
            <a:r>
              <a:rPr lang="en-US" dirty="0" smtClean="0"/>
              <a:t>,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sesungguhnya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diadakan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perllindungan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pria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b="1" dirty="0" err="1" smtClean="0"/>
              <a:t>Perlindungan</a:t>
            </a:r>
            <a:r>
              <a:rPr lang="en-US" b="1" dirty="0" smtClean="0"/>
              <a:t> </a:t>
            </a:r>
            <a:r>
              <a:rPr lang="en-US" b="1" dirty="0" err="1" smtClean="0"/>
              <a:t>Antar</a:t>
            </a:r>
            <a:r>
              <a:rPr lang="en-US" b="1" dirty="0" smtClean="0"/>
              <a:t> Agama</a:t>
            </a:r>
            <a:endParaRPr lang="en-US" dirty="0" smtClean="0"/>
          </a:p>
          <a:p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berlakunya</a:t>
            </a:r>
            <a:r>
              <a:rPr lang="en-US" dirty="0" smtClean="0"/>
              <a:t> UUP </a:t>
            </a:r>
            <a:r>
              <a:rPr lang="en-US" dirty="0" err="1" smtClean="0"/>
              <a:t>tahun</a:t>
            </a:r>
            <a:r>
              <a:rPr lang="en-US" dirty="0" smtClean="0"/>
              <a:t> 1974 </a:t>
            </a:r>
            <a:r>
              <a:rPr lang="en-US" dirty="0" err="1" smtClean="0"/>
              <a:t>perkawinan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agama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Perkawinan</a:t>
            </a:r>
            <a:r>
              <a:rPr lang="en-US" dirty="0" smtClean="0"/>
              <a:t> </a:t>
            </a:r>
            <a:r>
              <a:rPr lang="en-US" dirty="0" err="1" smtClean="0"/>
              <a:t>Campuran</a:t>
            </a:r>
            <a:r>
              <a:rPr lang="en-US" dirty="0" smtClean="0"/>
              <a:t> (GHR) </a:t>
            </a:r>
            <a:r>
              <a:rPr lang="en-US" dirty="0" err="1" smtClean="0"/>
              <a:t>berlaku</a:t>
            </a:r>
            <a:r>
              <a:rPr lang="en-US" dirty="0" smtClean="0"/>
              <a:t> pula HOCI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perkawinan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dicatat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perkawinan</a:t>
            </a:r>
            <a:r>
              <a:rPr lang="en-US" dirty="0" smtClean="0"/>
              <a:t> </a:t>
            </a:r>
            <a:r>
              <a:rPr lang="en-US" dirty="0" err="1" smtClean="0"/>
              <a:t>campuran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Kantor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Sipil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52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685800"/>
            <a:ext cx="8153400" cy="54102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Poligami</a:t>
            </a:r>
            <a:endParaRPr lang="en-US" dirty="0" smtClean="0"/>
          </a:p>
          <a:p>
            <a:r>
              <a:rPr lang="en-US" dirty="0" err="1" smtClean="0"/>
              <a:t>Menurut</a:t>
            </a:r>
            <a:r>
              <a:rPr lang="en-US" dirty="0" smtClean="0"/>
              <a:t> UUP </a:t>
            </a:r>
            <a:r>
              <a:rPr lang="en-US" dirty="0" err="1" smtClean="0"/>
              <a:t>tahun</a:t>
            </a:r>
            <a:r>
              <a:rPr lang="en-US" dirty="0" smtClean="0"/>
              <a:t> 1974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suami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poligami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syarat-syarat</a:t>
            </a:r>
            <a:r>
              <a:rPr lang="en-US" dirty="0" smtClean="0"/>
              <a:t>. </a:t>
            </a:r>
            <a:r>
              <a:rPr lang="en-US" dirty="0" err="1" smtClean="0"/>
              <a:t>Syarat-syarat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pun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manusiawi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faham</a:t>
            </a:r>
            <a:r>
              <a:rPr lang="en-US" dirty="0" smtClean="0"/>
              <a:t> </a:t>
            </a:r>
            <a:r>
              <a:rPr lang="en-US" dirty="0" err="1" smtClean="0"/>
              <a:t>seakan-akan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semata-mata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suaminya</a:t>
            </a:r>
            <a:r>
              <a:rPr lang="en-US" dirty="0" smtClean="0"/>
              <a:t>;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mitra</a:t>
            </a:r>
            <a:r>
              <a:rPr lang="en-US" dirty="0" smtClean="0"/>
              <a:t> yang </a:t>
            </a:r>
            <a:r>
              <a:rPr lang="en-US" dirty="0" err="1" smtClean="0"/>
              <a:t>sejajar</a:t>
            </a:r>
            <a:r>
              <a:rPr lang="en-US" dirty="0" smtClean="0"/>
              <a:t> </a:t>
            </a:r>
            <a:r>
              <a:rPr lang="en-US" dirty="0" err="1" smtClean="0"/>
              <a:t>kedudukannya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duka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b="1" dirty="0" err="1" smtClean="0"/>
              <a:t>Perceraian</a:t>
            </a:r>
            <a:endParaRPr lang="en-US" dirty="0" smtClean="0"/>
          </a:p>
          <a:p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perceraian</a:t>
            </a:r>
            <a:r>
              <a:rPr lang="en-US" dirty="0" smtClean="0"/>
              <a:t> yang </a:t>
            </a:r>
            <a:r>
              <a:rPr lang="en-US" dirty="0" err="1" smtClean="0"/>
              <a:t>sewenang-wenang</a:t>
            </a:r>
            <a:r>
              <a:rPr lang="en-US" dirty="0" smtClean="0"/>
              <a:t>, yang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praktek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talak</a:t>
            </a:r>
            <a:r>
              <a:rPr lang="en-US" dirty="0" smtClean="0"/>
              <a:t> yang </a:t>
            </a:r>
            <a:r>
              <a:rPr lang="en-US" dirty="0" err="1" smtClean="0"/>
              <a:t>sewenang-wenang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lain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melemahkan</a:t>
            </a:r>
            <a:r>
              <a:rPr lang="en-US" dirty="0" smtClean="0"/>
              <a:t> </a:t>
            </a: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mengganggu</a:t>
            </a:r>
            <a:r>
              <a:rPr lang="en-US" dirty="0" smtClean="0"/>
              <a:t> </a:t>
            </a:r>
            <a:r>
              <a:rPr lang="en-US" dirty="0" err="1" smtClean="0"/>
              <a:t>satabilitas</a:t>
            </a:r>
            <a:r>
              <a:rPr lang="en-US" dirty="0" smtClean="0"/>
              <a:t> </a:t>
            </a:r>
            <a:r>
              <a:rPr lang="en-US" dirty="0" err="1" smtClean="0"/>
              <a:t>perkawinan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Ketenaga-kerjaan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613648" cy="4495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tampaknya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cerah</a:t>
            </a:r>
            <a:r>
              <a:rPr lang="en-US" dirty="0" smtClean="0"/>
              <a:t> </a:t>
            </a: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2 UU No. 14 </a:t>
            </a:r>
            <a:r>
              <a:rPr lang="en-US" dirty="0" err="1" smtClean="0"/>
              <a:t>tahun</a:t>
            </a:r>
            <a:r>
              <a:rPr lang="en-US" dirty="0" smtClean="0"/>
              <a:t> 1969 </a:t>
            </a:r>
            <a:r>
              <a:rPr lang="en-US" dirty="0" err="1" smtClean="0"/>
              <a:t>menyatakan</a:t>
            </a:r>
            <a:r>
              <a:rPr lang="en-US" dirty="0" smtClean="0"/>
              <a:t>,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peraturan-peraturan</a:t>
            </a:r>
            <a:r>
              <a:rPr lang="en-US" dirty="0" smtClean="0"/>
              <a:t> </a:t>
            </a:r>
            <a:r>
              <a:rPr lang="en-US" dirty="0" err="1" smtClean="0"/>
              <a:t>pelaksanaannya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diadakan</a:t>
            </a:r>
            <a:r>
              <a:rPr lang="en-US" dirty="0" smtClean="0"/>
              <a:t> </a:t>
            </a:r>
            <a:r>
              <a:rPr lang="en-US" dirty="0" err="1" smtClean="0"/>
              <a:t>diskriminasi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pria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.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ditempuh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bersamaan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,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(</a:t>
            </a:r>
            <a:r>
              <a:rPr lang="en-US" dirty="0" err="1" smtClean="0"/>
              <a:t>yurisprudensi</a:t>
            </a:r>
            <a:r>
              <a:rPr lang="en-US" dirty="0" smtClean="0"/>
              <a:t>),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masayarakat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kaum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kaum</a:t>
            </a:r>
            <a:r>
              <a:rPr lang="en-US" dirty="0" smtClean="0"/>
              <a:t> </a:t>
            </a:r>
            <a:r>
              <a:rPr lang="en-US" dirty="0" err="1" smtClean="0"/>
              <a:t>pria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76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537448" cy="5562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transformasi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kultur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Indonesia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 lvl="0"/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kultur</a:t>
            </a:r>
            <a:r>
              <a:rPr lang="en-US" dirty="0" smtClean="0"/>
              <a:t> </a:t>
            </a:r>
            <a:r>
              <a:rPr lang="en-US" dirty="0" err="1" smtClean="0"/>
              <a:t>masyarakat-masyarakat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/ </a:t>
            </a:r>
            <a:r>
              <a:rPr lang="en-US" dirty="0" err="1" smtClean="0"/>
              <a:t>daerah</a:t>
            </a:r>
            <a:r>
              <a:rPr lang="en-US" dirty="0" smtClean="0"/>
              <a:t> yang </a:t>
            </a:r>
            <a:r>
              <a:rPr lang="en-US" dirty="0" err="1" smtClean="0"/>
              <a:t>tersebar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Indonesia.</a:t>
            </a:r>
          </a:p>
          <a:p>
            <a:pPr lvl="0"/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perjuangan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Indonesia,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28 </a:t>
            </a:r>
            <a:r>
              <a:rPr lang="en-US" dirty="0" err="1" smtClean="0"/>
              <a:t>Oktober</a:t>
            </a:r>
            <a:r>
              <a:rPr lang="en-US" dirty="0" smtClean="0"/>
              <a:t> 1928 </a:t>
            </a:r>
            <a:r>
              <a:rPr lang="en-US" dirty="0" err="1" smtClean="0"/>
              <a:t>mengikrarkan</a:t>
            </a:r>
            <a:r>
              <a:rPr lang="en-US" dirty="0" smtClean="0"/>
              <a:t> </a:t>
            </a:r>
            <a:r>
              <a:rPr lang="en-US" dirty="0" err="1" smtClean="0"/>
              <a:t>tekad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, </a:t>
            </a:r>
            <a:r>
              <a:rPr lang="en-US" dirty="0" err="1" smtClean="0"/>
              <a:t>sekalipun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 pula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asal-usul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kultur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beraneka</a:t>
            </a:r>
            <a:r>
              <a:rPr lang="en-US" dirty="0" smtClean="0"/>
              <a:t> </a:t>
            </a:r>
            <a:r>
              <a:rPr lang="en-US" dirty="0" err="1" smtClean="0"/>
              <a:t>ragam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537448" cy="5791200"/>
          </a:xfrm>
        </p:spPr>
        <p:txBody>
          <a:bodyPr>
            <a:normAutofit/>
          </a:bodyPr>
          <a:lstStyle/>
          <a:p>
            <a:pPr lvl="0"/>
            <a:r>
              <a:rPr lang="en-US" dirty="0" err="1" smtClean="0"/>
              <a:t>Refelksi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bermuara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pencapaian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: Order (</a:t>
            </a:r>
            <a:r>
              <a:rPr lang="en-US" dirty="0" err="1" smtClean="0"/>
              <a:t>ketertib</a:t>
            </a:r>
            <a:r>
              <a:rPr lang="en-US" dirty="0" smtClean="0"/>
              <a:t> an),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rasa </a:t>
            </a:r>
            <a:r>
              <a:rPr lang="en-US" dirty="0" err="1" smtClean="0"/>
              <a:t>aman</a:t>
            </a:r>
            <a:r>
              <a:rPr lang="en-US" dirty="0" smtClean="0"/>
              <a:t> (security/safety), </a:t>
            </a:r>
            <a:r>
              <a:rPr lang="en-US" dirty="0" err="1" smtClean="0"/>
              <a:t>kesetara</a:t>
            </a:r>
            <a:r>
              <a:rPr lang="en-US" dirty="0" smtClean="0"/>
              <a:t> an(equality), </a:t>
            </a:r>
            <a:r>
              <a:rPr lang="en-US" dirty="0" err="1" smtClean="0"/>
              <a:t>perlindungan</a:t>
            </a:r>
            <a:r>
              <a:rPr lang="en-US" dirty="0" smtClean="0"/>
              <a:t> (protection), </a:t>
            </a:r>
            <a:r>
              <a:rPr lang="en-US" dirty="0" err="1" smtClean="0"/>
              <a:t>kepastian</a:t>
            </a:r>
            <a:r>
              <a:rPr lang="en-US" dirty="0" smtClean="0"/>
              <a:t> (</a:t>
            </a:r>
            <a:r>
              <a:rPr lang="en-US" dirty="0" err="1" smtClean="0"/>
              <a:t>exac</a:t>
            </a:r>
            <a:r>
              <a:rPr lang="en-US" dirty="0" smtClean="0"/>
              <a:t> </a:t>
            </a:r>
            <a:r>
              <a:rPr lang="en-US" dirty="0" err="1" smtClean="0"/>
              <a:t>tly</a:t>
            </a:r>
            <a:r>
              <a:rPr lang="en-US" dirty="0" smtClean="0"/>
              <a:t>), </a:t>
            </a:r>
            <a:r>
              <a:rPr lang="en-US" dirty="0" err="1" smtClean="0"/>
              <a:t>kepatuhan</a:t>
            </a:r>
            <a:r>
              <a:rPr lang="en-US" dirty="0" smtClean="0"/>
              <a:t>/ </a:t>
            </a:r>
            <a:r>
              <a:rPr lang="en-US" dirty="0" err="1" smtClean="0"/>
              <a:t>ketaatan</a:t>
            </a:r>
            <a:r>
              <a:rPr lang="en-US" dirty="0" smtClean="0"/>
              <a:t> (</a:t>
            </a:r>
            <a:r>
              <a:rPr lang="en-US" dirty="0" err="1" smtClean="0"/>
              <a:t>obidience</a:t>
            </a:r>
            <a:r>
              <a:rPr lang="en-US" dirty="0" smtClean="0"/>
              <a:t>), </a:t>
            </a:r>
            <a:r>
              <a:rPr lang="en-US" dirty="0" err="1" smtClean="0"/>
              <a:t>keseimbangan</a:t>
            </a:r>
            <a:r>
              <a:rPr lang="en-US" dirty="0" smtClean="0"/>
              <a:t> (balance), </a:t>
            </a:r>
            <a:r>
              <a:rPr lang="en-US" dirty="0" err="1" smtClean="0"/>
              <a:t>pertumbuhan</a:t>
            </a:r>
            <a:r>
              <a:rPr lang="en-US" dirty="0" smtClean="0"/>
              <a:t> (growth), </a:t>
            </a:r>
            <a:r>
              <a:rPr lang="en-US" dirty="0" err="1" smtClean="0"/>
              <a:t>pembangunan</a:t>
            </a:r>
            <a:r>
              <a:rPr lang="en-US" dirty="0" smtClean="0"/>
              <a:t> ( develop </a:t>
            </a:r>
            <a:r>
              <a:rPr lang="en-US" dirty="0" err="1" smtClean="0"/>
              <a:t>ment</a:t>
            </a:r>
            <a:r>
              <a:rPr lang="en-US" dirty="0" smtClean="0"/>
              <a:t>), </a:t>
            </a:r>
            <a:r>
              <a:rPr lang="en-US" dirty="0" err="1" smtClean="0"/>
              <a:t>stabilitas</a:t>
            </a:r>
            <a:r>
              <a:rPr lang="en-US" dirty="0" smtClean="0"/>
              <a:t> (stability), </a:t>
            </a:r>
            <a:r>
              <a:rPr lang="en-US" dirty="0" err="1" smtClean="0"/>
              <a:t>integritas</a:t>
            </a:r>
            <a:r>
              <a:rPr lang="en-US" dirty="0" smtClean="0"/>
              <a:t> ( integrity), </a:t>
            </a:r>
            <a:r>
              <a:rPr lang="en-US" dirty="0" err="1" smtClean="0"/>
              <a:t>kegu</a:t>
            </a:r>
            <a:r>
              <a:rPr lang="en-US" dirty="0" smtClean="0"/>
              <a:t> </a:t>
            </a:r>
            <a:r>
              <a:rPr lang="en-US" dirty="0" err="1" smtClean="0"/>
              <a:t>naan</a:t>
            </a:r>
            <a:r>
              <a:rPr lang="en-US" dirty="0" smtClean="0"/>
              <a:t> (utility), </a:t>
            </a:r>
            <a:r>
              <a:rPr lang="en-US" dirty="0" err="1" smtClean="0"/>
              <a:t>pemerataan</a:t>
            </a:r>
            <a:r>
              <a:rPr lang="en-US" dirty="0" smtClean="0"/>
              <a:t> (distribution), </a:t>
            </a:r>
            <a:r>
              <a:rPr lang="en-US" dirty="0" err="1" smtClean="0"/>
              <a:t>keadilan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(justice and truth)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/ </a:t>
            </a:r>
            <a:r>
              <a:rPr lang="en-US" dirty="0" err="1" smtClean="0"/>
              <a:t>kemakmuran</a:t>
            </a:r>
            <a:r>
              <a:rPr lang="en-US" dirty="0" smtClean="0"/>
              <a:t> (prosperity/welfare) yang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gilirannya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pencapaian</a:t>
            </a:r>
            <a:r>
              <a:rPr lang="en-US" dirty="0" smtClean="0"/>
              <a:t> </a:t>
            </a:r>
            <a:r>
              <a:rPr lang="en-US" dirty="0" err="1" smtClean="0"/>
              <a:t>cita-cita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pembaharuan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( law as a tool of social engineering)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dikonsepkan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Legal Pragmatic Realism yang </a:t>
            </a:r>
            <a:r>
              <a:rPr lang="en-US" dirty="0" err="1" smtClean="0"/>
              <a:t>dipelopori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Rascoe</a:t>
            </a:r>
            <a:r>
              <a:rPr lang="en-US" dirty="0" smtClean="0"/>
              <a:t> Pound.  </a:t>
            </a:r>
            <a:endParaRPr lang="en-US" b="1" dirty="0" smtClean="0"/>
          </a:p>
          <a:p>
            <a:r>
              <a:rPr lang="en-US" dirty="0" smtClean="0"/>
              <a:t> </a:t>
            </a:r>
            <a:endParaRPr lang="en-US" b="1" dirty="0" smtClean="0"/>
          </a:p>
          <a:p>
            <a:pPr lvl="0"/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(law enforcement)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kelima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dalamnya</a:t>
            </a:r>
            <a:r>
              <a:rPr lang="en-US" dirty="0" smtClean="0"/>
              <a:t> </a:t>
            </a:r>
            <a:r>
              <a:rPr lang="en-US" dirty="0" err="1" smtClean="0"/>
              <a:t>memadai</a:t>
            </a:r>
            <a:r>
              <a:rPr lang="en-US" dirty="0" smtClean="0"/>
              <a:t>. </a:t>
            </a:r>
            <a:r>
              <a:rPr lang="en-US" dirty="0" err="1" smtClean="0"/>
              <a:t>Kelima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 </a:t>
            </a:r>
            <a:r>
              <a:rPr lang="en-US" i="1" dirty="0" err="1" smtClean="0"/>
              <a:t>Peraturan</a:t>
            </a:r>
            <a:r>
              <a:rPr lang="en-US" i="1" dirty="0" smtClean="0"/>
              <a:t>; </a:t>
            </a:r>
            <a:r>
              <a:rPr lang="en-US" i="1" dirty="0" err="1" smtClean="0"/>
              <a:t>Lembaga</a:t>
            </a:r>
            <a:r>
              <a:rPr lang="en-US" i="1" dirty="0" smtClean="0"/>
              <a:t>; </a:t>
            </a:r>
            <a:r>
              <a:rPr lang="en-US" i="1" dirty="0" err="1" smtClean="0"/>
              <a:t>Penegak</a:t>
            </a:r>
            <a:r>
              <a:rPr lang="en-US" i="1" dirty="0" smtClean="0"/>
              <a:t>; </a:t>
            </a:r>
            <a:r>
              <a:rPr lang="en-US" i="1" dirty="0" err="1" smtClean="0"/>
              <a:t>Fasilitas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Masyarakat</a:t>
            </a:r>
            <a:r>
              <a:rPr lang="en-US" i="1" dirty="0" smtClean="0"/>
              <a:t>.</a:t>
            </a:r>
            <a:endParaRPr lang="en-US" b="1" dirty="0" smtClean="0"/>
          </a:p>
          <a:p>
            <a:pPr lvl="0"/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b="1" dirty="0" smtClean="0"/>
              <a:t>PERKEMBANGAN PENENTUAN KEBIJAKAN NASIONAL DI BIDANG HUKUM ( </a:t>
            </a:r>
            <a:r>
              <a:rPr lang="en-US" sz="2200" b="1" dirty="0" err="1" smtClean="0"/>
              <a:t>JANASKUM</a:t>
            </a:r>
            <a:r>
              <a:rPr lang="en-US" sz="2200" b="1" dirty="0" smtClean="0"/>
              <a:t> </a:t>
            </a:r>
            <a:r>
              <a:rPr lang="en-US" sz="2200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143000"/>
            <a:ext cx="8153400" cy="49530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b="1" dirty="0" smtClean="0"/>
              <a:t>JANASKUM  I ( ORLA )</a:t>
            </a:r>
          </a:p>
          <a:p>
            <a:pPr lvl="0"/>
            <a:r>
              <a:rPr lang="en-US" dirty="0" smtClean="0"/>
              <a:t>DIARAHKAN UNTUK MENCIPTAKAN STABILITAS POLITIK DAN KEAMANAN</a:t>
            </a:r>
            <a:endParaRPr lang="en-US" b="1" dirty="0" smtClean="0"/>
          </a:p>
          <a:p>
            <a:pPr lvl="0"/>
            <a:r>
              <a:rPr lang="en-US" dirty="0" smtClean="0"/>
              <a:t>SARANA HUKUM UNTUK MEWUJUDKANNYA UNDANG-UNDANG NO.11/PNPS/1963 TENTANG PEMBERANTASAN TINDAK PIDANA SUBVERSI (SEKARANG SUDAH DICABUT MELALUI UNDANG-UNDANG NO.26/1999.</a:t>
            </a:r>
            <a:endParaRPr lang="en-US" b="1" dirty="0" smtClean="0"/>
          </a:p>
          <a:p>
            <a:pPr lvl="0"/>
            <a:r>
              <a:rPr lang="en-US" dirty="0" smtClean="0"/>
              <a:t>SARANA HUKUM LAINNYA ADALAH UNDANG-UNDANG NO.23/1959 TENTANG KEADAAN BAHAYA YUNCTO PP / 1960 </a:t>
            </a:r>
            <a:endParaRPr lang="en-US" b="1" dirty="0" smtClean="0"/>
          </a:p>
          <a:p>
            <a:r>
              <a:rPr lang="en-US" dirty="0" smtClean="0"/>
              <a:t> </a:t>
            </a:r>
            <a:endParaRPr lang="en-US" b="1" dirty="0" smtClean="0"/>
          </a:p>
          <a:p>
            <a:r>
              <a:rPr lang="en-US" b="1" dirty="0" smtClean="0"/>
              <a:t>B. JANASKUM II ( ORBA )</a:t>
            </a:r>
          </a:p>
          <a:p>
            <a:pPr lvl="0"/>
            <a:r>
              <a:rPr lang="en-US" dirty="0" smtClean="0"/>
              <a:t>DIARAHKAN UNTUK MENCIPTAKAN PERKEMBANGAN EKONOMI DAN PERDAGANGAN YANG KUAT YANG MELAHIRKAN UU SBB.</a:t>
            </a:r>
            <a:endParaRPr lang="en-US" b="1" dirty="0" smtClean="0"/>
          </a:p>
          <a:p>
            <a:pPr lvl="0"/>
            <a:r>
              <a:rPr lang="en-US" dirty="0" smtClean="0"/>
              <a:t>UU RI NO.7/1987 YANG MERUPAKAN PERUBAHAN DARI UU NO.6/1982 TENTANG HAK CIPTA YANG KEMUDIAN DIREVISI LAGI MENJADI UU RI NO.12/1987.</a:t>
            </a:r>
            <a:endParaRPr lang="en-US" b="1" dirty="0" smtClean="0"/>
          </a:p>
          <a:p>
            <a:pPr lvl="0"/>
            <a:r>
              <a:rPr lang="en-US" dirty="0" smtClean="0"/>
              <a:t>UU RI NO.6/1989 YANG TELAH DIREVISI MENJADI UU. NO.13/1997 TENTANG PATEN</a:t>
            </a:r>
            <a:endParaRPr lang="en-US" b="1" dirty="0" smtClean="0"/>
          </a:p>
          <a:p>
            <a:pPr lvl="0"/>
            <a:r>
              <a:rPr lang="en-US" dirty="0" smtClean="0"/>
              <a:t>UU RI NO.19/1992 TENTANG MERK YANG TELAH DIREVISI MENJADI UU RI NO.14/1997. </a:t>
            </a:r>
            <a:endParaRPr lang="en-US" b="1" dirty="0" smtClean="0"/>
          </a:p>
          <a:p>
            <a:pPr lvl="0"/>
            <a:r>
              <a:rPr lang="en-US" dirty="0" smtClean="0"/>
              <a:t>UU RI NO.8/1985 TENTANG PASAR MODAL</a:t>
            </a:r>
            <a:endParaRPr lang="en-US" b="1" dirty="0" smtClean="0"/>
          </a:p>
          <a:p>
            <a:pPr lvl="0"/>
            <a:r>
              <a:rPr lang="en-US" dirty="0" smtClean="0"/>
              <a:t>PADA MASA ORBA TELAH MULAI DIRINTIS KE ARAH MENGANTIISPASI PERKEMBANGAN INTERNASIO NAL TERUTAMA DI BIDANG HUKUM EKONOMI INTERNASIONAL YANG KEMUDIAN DOILANJUTKAN DI ERA REFORMASI.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76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533400"/>
            <a:ext cx="81534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C. JANASKUM III (ERA REFORMASI)</a:t>
            </a:r>
          </a:p>
          <a:p>
            <a:pPr lvl="0"/>
            <a:r>
              <a:rPr lang="en-US" dirty="0" smtClean="0"/>
              <a:t>MELETAKKAN LANDASAN HUKUM YANG KUAT UNTUK MENCIPTAKAN PEMERINTAHAN YANG BERSIH DAN BERWIBAWA (GOOD GOVERNANCE).</a:t>
            </a:r>
            <a:endParaRPr lang="en-US" b="1" dirty="0" smtClean="0"/>
          </a:p>
          <a:p>
            <a:pPr lvl="0"/>
            <a:r>
              <a:rPr lang="en-US" dirty="0" smtClean="0"/>
              <a:t>DIUPAYAKAN TERBENTUKNYA MASYARAKAT DAN PEMERINTAHAN YANG DEMOKRATIS DALAM MEMASUKI ABAD XXI</a:t>
            </a:r>
            <a:endParaRPr lang="en-US" b="1" dirty="0" smtClean="0"/>
          </a:p>
          <a:p>
            <a:pPr lvl="0"/>
            <a:r>
              <a:rPr lang="en-US" dirty="0" smtClean="0"/>
              <a:t>DILAKUKAN EVALUASI DAN PERENCANAAN PER UNDANG-UNDANGAN UNTUK MENINGKATKAN PEM BERANTASAN KKN; MENINGKATKAN PERSAINGAN EKONOMI YANG SEHAT DAN ADIL; PERLINDU NGAN KONSUMEN; DAN MENINGKATKAN PROMOSI DAN PERLINDUNGAN HAM DAN PENINGKATAN KETAHAN AN NASIONAL.</a:t>
            </a:r>
            <a:endParaRPr lang="en-US" b="1" dirty="0" smtClean="0"/>
          </a:p>
          <a:p>
            <a:pPr lvl="0"/>
            <a:r>
              <a:rPr lang="en-US" dirty="0" smtClean="0"/>
              <a:t>PRODUK PERATURAN PERUNDANG-UNDANGAN A.L:</a:t>
            </a:r>
            <a:endParaRPr lang="en-US" b="1" dirty="0" smtClean="0"/>
          </a:p>
          <a:p>
            <a:pPr lvl="0"/>
            <a:r>
              <a:rPr lang="en-US" dirty="0" smtClean="0"/>
              <a:t>UU RI NO.28/1999 TENTANG PENYELENGGARAAN NEGARA YANG BEBAS DAN BERSIH DARI KKN BESERTA PERATURAN PELAKSANANNYA, YAITU 4 ( EMPAT ) PP DAN 1 (SATU) KEPRES YANG SEMUANYA KINI TELAH DIUNDANGKAN.</a:t>
            </a:r>
            <a:endParaRPr lang="en-US" b="1" dirty="0" smtClean="0"/>
          </a:p>
          <a:p>
            <a:pPr lvl="0"/>
            <a:r>
              <a:rPr lang="en-US" dirty="0" smtClean="0"/>
              <a:t>NASKAH RUU RI TENTANG PEMBERANTASAN TINDAK PIDANA KORUPSI DAN SUDAH DISETUJUI DPR PADA TANGGAL 23 JULI 1999.</a:t>
            </a:r>
            <a:endParaRPr lang="en-US" b="1" dirty="0" smtClean="0"/>
          </a:p>
          <a:p>
            <a:pPr lvl="0"/>
            <a:r>
              <a:rPr lang="en-US" dirty="0" smtClean="0"/>
              <a:t>UU RI NO.5/1999 TTG LARANGAN PRAKTEK MONO POLI DAN PERSAINGAN USAHA TIDAK SEHAT</a:t>
            </a:r>
            <a:endParaRPr lang="en-US" b="1" dirty="0" smtClean="0"/>
          </a:p>
          <a:p>
            <a:pPr lvl="0"/>
            <a:r>
              <a:rPr lang="en-US" dirty="0" smtClean="0"/>
              <a:t>UU RI NO.8/1999 TENTANG PERLINDUNGAN KONSUMEN</a:t>
            </a:r>
            <a:endParaRPr lang="en-US" b="1" dirty="0" smtClean="0"/>
          </a:p>
          <a:p>
            <a:pPr lvl="0"/>
            <a:r>
              <a:rPr lang="en-US" dirty="0" smtClean="0"/>
              <a:t>UU DI BIDANG POLITIK, YAITU UU RI NO.2/ 1999 TENTANG PARPOL; UURI NO.3/1999 TENTANG PEMILU DAN UURI NO.4/1999 TENTANG SUSDUK MPR/DPR DAN DPRD</a:t>
            </a:r>
            <a:endParaRPr lang="en-US" b="1" dirty="0" smtClean="0"/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KESIMPULANNYA: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PERKEMBANGAN JANASKUM MASIH DIDOMINASI OLEH PERANAN HUKUM SEBAGAI RAMBU-RAMBU PERILAKU BAIK YANG BERSIFAT MENGATUR (REGULATIF) MAUPUN YANG BERSIFAT MEMAKSA (REPRESIF) SEHINGGA FUNGSI HUKUM DALAM KONTEKS TERSEBUT ADALAH SEBAGAI PENGATUR DAN PEMAKSA PERILAKU ANGGOTA MASYARAKAT BAIK PERORANGAN MAUPUN KELOMPOK.</a:t>
            </a:r>
            <a:endParaRPr lang="en-US" b="1" dirty="0" smtClean="0"/>
          </a:p>
          <a:p>
            <a:pPr lvl="0"/>
            <a:r>
              <a:rPr lang="en-US" dirty="0" smtClean="0"/>
              <a:t>FUNGSI HUKUM DALAM JANASKUM I DAN II LEBIH DITITIKBERATKAN KEPADA DOMINASI PEMEGANG KEKUASAAN </a:t>
            </a:r>
            <a:endParaRPr lang="en-US" b="1" dirty="0" smtClean="0"/>
          </a:p>
          <a:p>
            <a:pPr lvl="0"/>
            <a:r>
              <a:rPr lang="en-US" dirty="0" smtClean="0"/>
              <a:t>FUNGSI HUKUM PADA JANASKUM III SUDAH MENEMPATKAN SECARA PROPORSIONAL ASPIRASI MASYARAKAT KE DALAM MEKANISME JANASKUM BAIK  DALAM PROSES LEGISLASI, SOSIALISASI MAUPUN DALAM PROSES PENEGAKKAN HUKUM.</a:t>
            </a:r>
            <a:endParaRPr lang="en-US" b="1" dirty="0" smtClean="0"/>
          </a:p>
          <a:p>
            <a:pPr lvl="0"/>
            <a:r>
              <a:rPr lang="en-US" dirty="0" smtClean="0"/>
              <a:t>PERKEMBANGAN FUNGSI HUKUM MEMASUKI ABAD XXI MASIH TETAP DALAM KERANGKA STEORITIP KETIGA PROSES JANASKUM DI ATAS DENGAN TETAP BERPEGANG TEGUH KEPADA TIGA PILAR MENUJU MASYARAKAT DAN PEMERINTAHAN YANG DEMOKRATIS, YAITU :</a:t>
            </a:r>
            <a:endParaRPr lang="en-US" b="1" dirty="0" smtClean="0"/>
          </a:p>
          <a:p>
            <a:pPr lvl="0"/>
            <a:r>
              <a:rPr lang="en-US" dirty="0" smtClean="0"/>
              <a:t>MENEGAKKAN SUPREMASI HUKUM (SUPREMACY OF LAW )</a:t>
            </a:r>
            <a:endParaRPr lang="en-US" b="1" dirty="0" smtClean="0"/>
          </a:p>
          <a:p>
            <a:pPr lvl="0"/>
            <a:r>
              <a:rPr lang="en-US" dirty="0" smtClean="0"/>
              <a:t>TRANSPARANSI, </a:t>
            </a:r>
            <a:endParaRPr lang="en-US" b="1" dirty="0" smtClean="0"/>
          </a:p>
          <a:p>
            <a:pPr lvl="0"/>
            <a:r>
              <a:rPr lang="en-US" dirty="0" smtClean="0"/>
              <a:t>PROMOSI DAN PERLINDUNGAN HAM (PROMOTION AND THE PROTECTION OF HUMAN RIGHTS.</a:t>
            </a:r>
            <a:endParaRPr lang="en-US" b="1" dirty="0" smtClean="0"/>
          </a:p>
          <a:p>
            <a:r>
              <a:rPr lang="en-US" b="1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762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BUDAYA</a:t>
            </a:r>
            <a:r>
              <a:rPr lang="en-US" b="1" dirty="0" smtClean="0"/>
              <a:t> </a:t>
            </a:r>
            <a:r>
              <a:rPr lang="en-US" b="1" dirty="0" err="1" smtClean="0"/>
              <a:t>HUKUM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BUDAYA HUKUM ADALAH NILAI-NILAI DAN SIKAP SERTA PERILAKU ANGGOTA MASYARAKAT DALAM KEHIDUPAN HUKUM.</a:t>
            </a:r>
            <a:endParaRPr lang="en-US" b="1" dirty="0" smtClean="0"/>
          </a:p>
          <a:p>
            <a:r>
              <a:rPr lang="en-US" dirty="0" smtClean="0"/>
              <a:t> HUKUM DAN BUDAYA HUKUM INDONESIA TIDAK BISA DILEPASKAN DARI PROSES TRANSFORMASI MASYARAKAT INDONESIA MENUJU MASYARAKAT MODERN-INDUSTRIAL.</a:t>
            </a:r>
            <a:endParaRPr lang="en-US" b="1" dirty="0" smtClean="0"/>
          </a:p>
          <a:p>
            <a:r>
              <a:rPr lang="en-US" dirty="0" smtClean="0"/>
              <a:t> BUDAYA HUKUM MERUPAKAN SALAH SATU KOMPONEN SISTEM HUKUM.</a:t>
            </a:r>
            <a:endParaRPr lang="en-US" b="1" dirty="0" smtClean="0"/>
          </a:p>
          <a:p>
            <a:r>
              <a:rPr lang="en-US" dirty="0" smtClean="0"/>
              <a:t> BUDAYA HUKUM INDONESIA TIDAK BERDIRI SENDIRI, MELAINKAN MERUPAKAN FUNGSI-FUNGSI DARI :</a:t>
            </a:r>
            <a:endParaRPr lang="en-US" b="1" dirty="0" smtClean="0"/>
          </a:p>
          <a:p>
            <a:pPr lvl="0"/>
            <a:r>
              <a:rPr lang="en-US" dirty="0" smtClean="0"/>
              <a:t>SISTEM PERUNDANG-UNDANGAN YANG BELUM TERTATA DENGAN BAIK, BAIK DALAM HAL ADANYA KEKOSONGAN MAUPUN KUALITASNYA.</a:t>
            </a:r>
            <a:endParaRPr lang="en-US" b="1" dirty="0" smtClean="0"/>
          </a:p>
          <a:p>
            <a:pPr lvl="0"/>
            <a:r>
              <a:rPr lang="en-US" dirty="0" smtClean="0"/>
              <a:t>PENGARUH-PENGARUH DARI SEKTOR DI LUAR HUKUM</a:t>
            </a:r>
            <a:endParaRPr lang="en-US" b="1" dirty="0" smtClean="0"/>
          </a:p>
          <a:p>
            <a:pPr lvl="0"/>
            <a:r>
              <a:rPr lang="en-US" dirty="0" smtClean="0"/>
              <a:t>PENGARUH NEGATIF DARI PEMBANGUNAN EKONOMI</a:t>
            </a:r>
            <a:endParaRPr lang="en-US" b="1" dirty="0" smtClean="0"/>
          </a:p>
          <a:p>
            <a:pPr lvl="0"/>
            <a:r>
              <a:rPr lang="en-US" dirty="0" smtClean="0"/>
              <a:t>ADANYA PELECEHAN HUKUM</a:t>
            </a:r>
            <a:endParaRPr lang="en-US" b="1" dirty="0" smtClean="0"/>
          </a:p>
          <a:p>
            <a:r>
              <a:rPr lang="en-US" dirty="0" smtClean="0"/>
              <a:t>HUKUM  SUATU BANGSA BERSIFAT “BANGSA SENTRIS”, DI INDONESIA DIAJARKAN SISTEM HUKUM PANCASILA.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52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609600"/>
            <a:ext cx="8153400" cy="54864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KONSEP “RULE OF LAW” BERSIFAT LIBERAL, SEHINGGA DALAM PELAKSANANNYA HARUS DISESUAIKAN DENGAN BUDAYA INDONESIA.</a:t>
            </a:r>
            <a:endParaRPr lang="en-US" b="1" dirty="0" smtClean="0"/>
          </a:p>
          <a:p>
            <a:r>
              <a:rPr lang="en-US" dirty="0" smtClean="0"/>
              <a:t> SEBAGAI SUATU LANDASAN, FILASAFAT HUKUM NASIONAL MEMPUNYAI FUNGSI KOREKTIF</a:t>
            </a:r>
            <a:endParaRPr lang="en-US" b="1" dirty="0" smtClean="0"/>
          </a:p>
          <a:p>
            <a:r>
              <a:rPr lang="en-US" dirty="0" smtClean="0"/>
              <a:t> PERLU DIKEMBANGKAN KUALITAS PEMBERIAN KEADILAN YANG COCOK DENGAN SISTEM HUKUM PANCASILA</a:t>
            </a:r>
            <a:endParaRPr lang="en-US" b="1" dirty="0" smtClean="0"/>
          </a:p>
          <a:p>
            <a:pPr lvl="0"/>
            <a:r>
              <a:rPr lang="en-US" dirty="0" smtClean="0"/>
              <a:t>MENATA DAN MEMBANGUN KESADARAN SERTA PERILAKU HUKUM </a:t>
            </a:r>
            <a:endParaRPr lang="en-US" b="1" dirty="0" smtClean="0"/>
          </a:p>
          <a:p>
            <a:r>
              <a:rPr lang="en-US" dirty="0" smtClean="0"/>
              <a:t> RENDAHNYA KESADARAN HUKUM DI INDONESIA BUKAN HANYA DIMILIKI OLEH RAKYAT SAJA, AKAN TETAPI OLEH PENGUASA.</a:t>
            </a:r>
            <a:endParaRPr lang="en-US" b="1" dirty="0" smtClean="0"/>
          </a:p>
          <a:p>
            <a:endParaRPr lang="en-US" b="1" dirty="0" smtClean="0"/>
          </a:p>
          <a:p>
            <a:pPr lv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LEMAHNYA KESADARAN HUKUM DI INDONESIA DISEBABKAN A.L 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4958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KURANGNYA KEPASTIAN YANG DIBERIKAN OLEH HUKUM</a:t>
            </a:r>
            <a:endParaRPr lang="en-US" b="1" dirty="0" smtClean="0"/>
          </a:p>
          <a:p>
            <a:pPr lvl="0"/>
            <a:r>
              <a:rPr lang="en-US" dirty="0" smtClean="0"/>
              <a:t>ADANYA PERLAKUAN YANG BERBEDA TERHADAP WARGA MASYARAKAT</a:t>
            </a:r>
            <a:endParaRPr lang="en-US" b="1" dirty="0" smtClean="0"/>
          </a:p>
          <a:p>
            <a:pPr lvl="0"/>
            <a:r>
              <a:rPr lang="en-US" dirty="0" smtClean="0"/>
              <a:t>MASIH LEMAH KOMITMEN DARI PIHAK PENGUASA DALAM PELAKSANAAN HUKUM DI MASYARAKAT.</a:t>
            </a:r>
            <a:endParaRPr lang="en-US" b="1" dirty="0" smtClean="0"/>
          </a:p>
          <a:p>
            <a:r>
              <a:rPr lang="en-US" dirty="0" smtClean="0"/>
              <a:t> PERBEDAAN PERILAKU HUKUM YANG TIMBUL DALAM MASYARAKAT TIDAK HANYA DIPENGARUHI OLEH HUKUM SAJA, AKAN TETAPI OLHE FAKTOR-FAKTOR LAIN, SEPERTI PENDIDIKAN DAN AGAMA</a:t>
            </a:r>
            <a:endParaRPr lang="en-US" b="1" dirty="0" smtClean="0"/>
          </a:p>
          <a:p>
            <a:r>
              <a:rPr lang="en-US" dirty="0" smtClean="0"/>
              <a:t> UNTUK BERLAKUNYA HUKUM DI MASYARAKAT SELAIN DIPERLUKAN ASAS YURIDIS FILOSOFIS, JUGA ASAS SOSIOLOGIS, SEHINGGA HUKUM ITU MEMPUNYAI WIBAWA </a:t>
            </a:r>
            <a:endParaRPr lang="en-US" b="1" dirty="0" smtClean="0"/>
          </a:p>
          <a:p>
            <a:r>
              <a:rPr lang="en-US" dirty="0" smtClean="0"/>
              <a:t> KONSEP “RECHSTAAT” YANG DIJIWAI OLEH PEMIKIRAN YANG TUMBUH DAN BERKEMBANG DI LUAR INDONESIA DALAM PELAKSANANNYA PERLU MENDAPAT DUKUNGAN BUDAYA HUKUM INDONESIA SEHINGGA KONSEP TERSEBUT BENAR-BENAR SESUAI DENGAN WATAK DAN CORAK IND.</a:t>
            </a:r>
            <a:endParaRPr lang="en-US" b="1" dirty="0" smtClean="0"/>
          </a:p>
          <a:p>
            <a:r>
              <a:rPr lang="en-US" dirty="0" smtClean="0"/>
              <a:t> PENGEMBANGAN SISTEM HUKUM PANCASILA TIDAK HANYA MEMERLUKAN DUKUNGAN DARI PEMERINTAH YANG BERSIH DAN BERWIBAWA TETAPI JUGA OLEH PEMERINTAH YANG '‘BAIK HATI” YANG DIDASARKAN PADA SUPREMASI MORAL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HUKUM NASIONAL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HUKUM NASIONAL ADALAH SEBUAH KONSEP YANG TIDAK BERSIFAT TUNGGAL, KARENA PALING TIDAK ADA 5 KONSEP, YAITU :</a:t>
            </a:r>
            <a:endParaRPr lang="en-US" b="1" dirty="0" smtClean="0"/>
          </a:p>
          <a:p>
            <a:pPr lvl="0"/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/ </a:t>
            </a:r>
            <a:r>
              <a:rPr lang="en-US" dirty="0" err="1" smtClean="0"/>
              <a:t>ius</a:t>
            </a:r>
            <a:r>
              <a:rPr lang="en-US" dirty="0" smtClean="0"/>
              <a:t> </a:t>
            </a:r>
            <a:r>
              <a:rPr lang="en-US" dirty="0" err="1" smtClean="0"/>
              <a:t>contitutum</a:t>
            </a:r>
            <a:r>
              <a:rPr lang="en-US" dirty="0" smtClean="0"/>
              <a:t> 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indonesia</a:t>
            </a:r>
            <a:endParaRPr lang="en-US" b="1" dirty="0" smtClean="0"/>
          </a:p>
          <a:p>
            <a:pPr lvl="0"/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“ </a:t>
            </a:r>
            <a:r>
              <a:rPr lang="en-US" dirty="0" err="1" smtClean="0"/>
              <a:t>ius</a:t>
            </a:r>
            <a:r>
              <a:rPr lang="en-US" dirty="0" smtClean="0"/>
              <a:t> </a:t>
            </a:r>
            <a:r>
              <a:rPr lang="en-US" dirty="0" err="1" smtClean="0"/>
              <a:t>Constituendum</a:t>
            </a:r>
            <a:r>
              <a:rPr lang="en-US" dirty="0" smtClean="0"/>
              <a:t>”</a:t>
            </a:r>
            <a:endParaRPr lang="en-US" b="1" dirty="0" smtClean="0"/>
          </a:p>
          <a:p>
            <a:pPr lvl="0"/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Indonesia </a:t>
            </a:r>
            <a:r>
              <a:rPr lang="en-US" dirty="0" err="1" smtClean="0"/>
              <a:t>Baru</a:t>
            </a:r>
            <a:endParaRPr lang="en-US" b="1" dirty="0" smtClean="0"/>
          </a:p>
          <a:p>
            <a:pPr lvl="0"/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kenasionalannya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223</TotalTime>
  <Words>1415</Words>
  <Application>Microsoft Office PowerPoint</Application>
  <PresentationFormat>On-screen Show (4:3)</PresentationFormat>
  <Paragraphs>119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Calibri</vt:lpstr>
      <vt:lpstr>Calibri Light</vt:lpstr>
      <vt:lpstr>Retrospect</vt:lpstr>
      <vt:lpstr>KESADARAN DAN KEPATUHAN  HUKUM </vt:lpstr>
      <vt:lpstr>PowerPoint Presentation</vt:lpstr>
      <vt:lpstr> PERKEMBANGAN PENENTUAN KEBIJAKAN NASIONAL DI BIDANG HUKUM ( JANASKUM )</vt:lpstr>
      <vt:lpstr>PowerPoint Presentation</vt:lpstr>
      <vt:lpstr>KESIMPULANNYA:</vt:lpstr>
      <vt:lpstr> BUDAYA HUKUM</vt:lpstr>
      <vt:lpstr>PowerPoint Presentation</vt:lpstr>
      <vt:lpstr>LEMAHNYA KESADARAN HUKUM DI INDONESIA DISEBABKAN A.L :</vt:lpstr>
      <vt:lpstr> HUKUM NASIONAL </vt:lpstr>
      <vt:lpstr>PENGERTIAN :</vt:lpstr>
      <vt:lpstr>PowerPoint Presentation</vt:lpstr>
      <vt:lpstr>  HUKUM SEBAGAI SARANA TRANSFORMASI DAN KULTUR MASYARAKAT </vt:lpstr>
      <vt:lpstr>PowerPoint Presentation</vt:lpstr>
      <vt:lpstr>  ASPEK HUKUM YANG BERKAITAN DENGAN PEREMAJAAN PEMUKIMAN KUMUH   </vt:lpstr>
      <vt:lpstr>PEREMAJAAN TANAH</vt:lpstr>
      <vt:lpstr> PEMBINAAN KESADARAN HUKUM MASYARAKAT MENUJU PENINGKATAN PERLINDUNGAN HUKUM BAGI WANITA </vt:lpstr>
      <vt:lpstr>PowerPoint Presentation</vt:lpstr>
      <vt:lpstr> Ketenaga-kerjaan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KESADARAN DAN KEPATUHAN  HUKUM</dc:title>
  <dc:creator>Sony</dc:creator>
  <cp:lastModifiedBy>Kurnia Yahya</cp:lastModifiedBy>
  <cp:revision>12</cp:revision>
  <dcterms:created xsi:type="dcterms:W3CDTF">2008-08-05T23:33:51Z</dcterms:created>
  <dcterms:modified xsi:type="dcterms:W3CDTF">2020-07-01T11:36:26Z</dcterms:modified>
</cp:coreProperties>
</file>